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35"/>
  </p:notesMasterIdLst>
  <p:handoutMasterIdLst>
    <p:handoutMasterId r:id="rId36"/>
  </p:handoutMasterIdLst>
  <p:sldIdLst>
    <p:sldId id="719" r:id="rId8"/>
    <p:sldId id="576" r:id="rId9"/>
    <p:sldId id="908" r:id="rId10"/>
    <p:sldId id="909" r:id="rId11"/>
    <p:sldId id="940" r:id="rId12"/>
    <p:sldId id="926" r:id="rId13"/>
    <p:sldId id="928" r:id="rId14"/>
    <p:sldId id="927" r:id="rId15"/>
    <p:sldId id="941" r:id="rId16"/>
    <p:sldId id="910" r:id="rId17"/>
    <p:sldId id="929" r:id="rId18"/>
    <p:sldId id="930" r:id="rId19"/>
    <p:sldId id="931" r:id="rId20"/>
    <p:sldId id="932" r:id="rId21"/>
    <p:sldId id="911" r:id="rId22"/>
    <p:sldId id="942" r:id="rId23"/>
    <p:sldId id="917" r:id="rId24"/>
    <p:sldId id="918" r:id="rId25"/>
    <p:sldId id="933" r:id="rId26"/>
    <p:sldId id="919" r:id="rId27"/>
    <p:sldId id="934" r:id="rId28"/>
    <p:sldId id="935" r:id="rId29"/>
    <p:sldId id="943" r:id="rId30"/>
    <p:sldId id="936" r:id="rId31"/>
    <p:sldId id="937" r:id="rId32"/>
    <p:sldId id="938" r:id="rId33"/>
    <p:sldId id="93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05" autoAdjust="0"/>
  </p:normalViewPr>
  <p:slideViewPr>
    <p:cSldViewPr snapToGrid="0" showGuides="1">
      <p:cViewPr varScale="1">
        <p:scale>
          <a:sx n="111" d="100"/>
          <a:sy n="111" d="100"/>
        </p:scale>
        <p:origin x="936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7/2/2018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7/2/2018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3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19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18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40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19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93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20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38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21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91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22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1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24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7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25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68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26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17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27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6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4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10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7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11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6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12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13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5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14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0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15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17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8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39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5935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931657"/>
            <a:ext cx="9144000" cy="928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64008" y="5000647"/>
            <a:ext cx="8993876" cy="767919"/>
          </a:xfrm>
        </p:spPr>
        <p:txBody>
          <a:bodyPr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Negotiation type license in network zone </a:t>
            </a:r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and </a:t>
            </a:r>
            <a:r>
              <a:rPr lang="en-US" sz="2400">
                <a:solidFill>
                  <a:schemeClr val="bg1"/>
                </a:solidFill>
              </a:rPr>
              <a:t>POLs in member </a:t>
            </a:r>
            <a:r>
              <a:rPr lang="en-US" sz="2400" smtClean="0">
                <a:solidFill>
                  <a:schemeClr val="bg1"/>
                </a:solidFill>
              </a:rPr>
              <a:t>institutions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143691" y="6162097"/>
            <a:ext cx="5053993" cy="468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/>
              <a:t>Yoel Kortick.  Senior Librarian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80" y="5942481"/>
            <a:ext cx="1609483" cy="664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658180"/>
            <a:ext cx="48463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http://www.julac.org/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4" y="0"/>
            <a:ext cx="9144000" cy="23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5353"/>
            <a:ext cx="2534004" cy="714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004" y="2442802"/>
            <a:ext cx="2133898" cy="628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328" y="2488931"/>
            <a:ext cx="2495898" cy="5906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" y="3184448"/>
            <a:ext cx="2143424" cy="724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6911" y="3133476"/>
            <a:ext cx="2505425" cy="8287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328" y="3156643"/>
            <a:ext cx="2638793" cy="828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" y="3972347"/>
            <a:ext cx="1752845" cy="6858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6911" y="3967145"/>
            <a:ext cx="202910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49" y="817458"/>
            <a:ext cx="8717936" cy="53220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Now we will associate relevant resources </a:t>
            </a:r>
            <a:r>
              <a:rPr lang="en-US" sz="2400" dirty="0">
                <a:solidFill>
                  <a:schemeClr val="tx1"/>
                </a:solidFill>
              </a:rPr>
              <a:t>in the network zone with the </a:t>
            </a:r>
            <a:r>
              <a:rPr lang="en-US" sz="2400" dirty="0" smtClean="0">
                <a:solidFill>
                  <a:schemeClr val="tx1"/>
                </a:solidFill>
              </a:rPr>
              <a:t>network zone negotiation license </a:t>
            </a:r>
            <a:r>
              <a:rPr lang="en-US" sz="2400" dirty="0">
                <a:solidFill>
                  <a:schemeClr val="tx1"/>
                </a:solidFill>
              </a:rPr>
              <a:t>“Kowloon Resources Ltd.”.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In the network institution the following </a:t>
            </a:r>
            <a:r>
              <a:rPr lang="en-US" sz="2400" dirty="0" smtClean="0">
                <a:solidFill>
                  <a:schemeClr val="tx1"/>
                </a:solidFill>
              </a:rPr>
              <a:t>four resources all have </a:t>
            </a:r>
            <a:r>
              <a:rPr lang="en-US" sz="2400" dirty="0">
                <a:solidFill>
                  <a:schemeClr val="tx1"/>
                </a:solidFill>
              </a:rPr>
              <a:t>license “Kowloon Resources Ltd.”.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Local Electronic Collection: </a:t>
            </a:r>
            <a:r>
              <a:rPr lang="en-US" sz="2400" dirty="0">
                <a:solidFill>
                  <a:schemeClr val="tx1"/>
                </a:solidFill>
              </a:rPr>
              <a:t>Project Gutenberg </a:t>
            </a:r>
            <a:r>
              <a:rPr lang="en-US" sz="2400" dirty="0" err="1">
                <a:solidFill>
                  <a:schemeClr val="tx1"/>
                </a:solidFill>
              </a:rPr>
              <a:t>ebooks</a:t>
            </a:r>
            <a:r>
              <a:rPr lang="en-US" sz="2400" dirty="0">
                <a:solidFill>
                  <a:schemeClr val="tx1"/>
                </a:solidFill>
              </a:rPr>
              <a:t> related to Hong Kong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CZ Electronic Collection: </a:t>
            </a:r>
            <a:r>
              <a:rPr lang="en-US" sz="2400" dirty="0">
                <a:solidFill>
                  <a:schemeClr val="tx1"/>
                </a:solidFill>
              </a:rPr>
              <a:t>Hong Kong Journals Online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Local Portfolio: From </a:t>
            </a:r>
            <a:r>
              <a:rPr lang="en-US" sz="2400" dirty="0">
                <a:solidFill>
                  <a:schemeClr val="tx1"/>
                </a:solidFill>
              </a:rPr>
              <a:t>Hong-Kong to the Himalayas:  or, Three thousand miles through </a:t>
            </a:r>
            <a:r>
              <a:rPr lang="en-US" sz="2400" dirty="0" smtClean="0">
                <a:solidFill>
                  <a:schemeClr val="tx1"/>
                </a:solidFill>
              </a:rPr>
              <a:t>India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CZ Portfolio: Girl from Hong Kong: a novel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>
            <a:normAutofit/>
          </a:bodyPr>
          <a:lstStyle/>
          <a:p>
            <a:r>
              <a:rPr lang="en-US" dirty="0" smtClean="0"/>
              <a:t>Attributing inventory to the Negotiation </a:t>
            </a:r>
            <a:r>
              <a:rPr lang="en-US" dirty="0"/>
              <a:t>type license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94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40" y="1907177"/>
            <a:ext cx="6428153" cy="44364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739081"/>
            <a:ext cx="8717936" cy="1089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The local electronic </a:t>
            </a:r>
            <a:r>
              <a:rPr lang="en-US" sz="2400" dirty="0">
                <a:solidFill>
                  <a:schemeClr val="tx1"/>
                </a:solidFill>
              </a:rPr>
              <a:t>collection “Project Gutenberg </a:t>
            </a:r>
            <a:r>
              <a:rPr lang="en-US" sz="2400" dirty="0" err="1">
                <a:solidFill>
                  <a:schemeClr val="tx1"/>
                </a:solidFill>
              </a:rPr>
              <a:t>ebooks</a:t>
            </a:r>
            <a:r>
              <a:rPr lang="en-US" sz="2400" dirty="0">
                <a:solidFill>
                  <a:schemeClr val="tx1"/>
                </a:solidFill>
              </a:rPr>
              <a:t> related to Hong </a:t>
            </a:r>
            <a:r>
              <a:rPr lang="en-US" sz="2400" dirty="0" smtClean="0">
                <a:solidFill>
                  <a:schemeClr val="tx1"/>
                </a:solidFill>
              </a:rPr>
              <a:t>Kong” in the network zone is associated with network zone negotiation license “</a:t>
            </a:r>
            <a:r>
              <a:rPr lang="en-US" sz="2400" dirty="0">
                <a:solidFill>
                  <a:schemeClr val="tx1"/>
                </a:solidFill>
              </a:rPr>
              <a:t>Kowloon Resources Ltd.”. </a:t>
            </a:r>
          </a:p>
          <a:p>
            <a:endParaRPr lang="en-GB" sz="24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68296" y="6093067"/>
            <a:ext cx="1924435" cy="2505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51326" y="6086277"/>
            <a:ext cx="2210667" cy="2573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68296" y="2296052"/>
            <a:ext cx="4615384" cy="3034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Attributing inventory to the Negotiation type license 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0891" y="4545874"/>
            <a:ext cx="1254035" cy="1547193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5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6" y="1756387"/>
            <a:ext cx="6992935" cy="4734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739081"/>
            <a:ext cx="8717936" cy="1089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The electronic collection activated from CZ “Hong Kong Journals Online” in the network zone is associated with network zone negotiation license “</a:t>
            </a:r>
            <a:r>
              <a:rPr lang="en-US" sz="2400" dirty="0">
                <a:solidFill>
                  <a:schemeClr val="tx1"/>
                </a:solidFill>
              </a:rPr>
              <a:t>Kowloon Resources Ltd.”. </a:t>
            </a:r>
          </a:p>
          <a:p>
            <a:endParaRPr lang="en-GB" sz="24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54926" y="6188675"/>
            <a:ext cx="1924435" cy="2505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827294" y="6180871"/>
            <a:ext cx="2210667" cy="2573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49347" y="2062480"/>
            <a:ext cx="2095190" cy="2627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Attributing inventory to the Negotiation type license 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0891" y="4545874"/>
            <a:ext cx="1254035" cy="1547193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74" y="1798891"/>
            <a:ext cx="6725589" cy="4639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739081"/>
            <a:ext cx="8717936" cy="1089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local portfolio “From Hong-Kong to the Himalayas:  or, Three thousand miles through </a:t>
            </a:r>
            <a:r>
              <a:rPr lang="en-US" sz="2400" dirty="0" smtClean="0">
                <a:solidFill>
                  <a:schemeClr val="tx1"/>
                </a:solidFill>
              </a:rPr>
              <a:t>India” is associated with network zone negotiation license “</a:t>
            </a:r>
            <a:r>
              <a:rPr lang="en-US" sz="2400" dirty="0">
                <a:solidFill>
                  <a:schemeClr val="tx1"/>
                </a:solidFill>
              </a:rPr>
              <a:t>Kowloon Resources Ltd.”. </a:t>
            </a:r>
          </a:p>
          <a:p>
            <a:endParaRPr lang="en-GB" sz="24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54926" y="5319470"/>
            <a:ext cx="2377440" cy="2844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34717" y="5658173"/>
            <a:ext cx="2697649" cy="43489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54295" y="2433573"/>
            <a:ext cx="5745367" cy="63619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Attributing inventory to the Negotiation type license 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4045" y="3944850"/>
            <a:ext cx="1254035" cy="1547193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62" y="1625189"/>
            <a:ext cx="6849431" cy="4639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739081"/>
            <a:ext cx="8717936" cy="1089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The CZ </a:t>
            </a:r>
            <a:r>
              <a:rPr lang="en-US" sz="2400" dirty="0">
                <a:solidFill>
                  <a:schemeClr val="tx1"/>
                </a:solidFill>
              </a:rPr>
              <a:t>portfolio “Girl from Hong Kong: a novel” </a:t>
            </a:r>
            <a:r>
              <a:rPr lang="en-US" sz="2400" dirty="0" smtClean="0">
                <a:solidFill>
                  <a:schemeClr val="tx1"/>
                </a:solidFill>
              </a:rPr>
              <a:t>is associated with network zone negotiation license “</a:t>
            </a:r>
            <a:r>
              <a:rPr lang="en-US" sz="2400" dirty="0">
                <a:solidFill>
                  <a:schemeClr val="tx1"/>
                </a:solidFill>
              </a:rPr>
              <a:t>Kowloon Resources Ltd.”. </a:t>
            </a:r>
          </a:p>
          <a:p>
            <a:endParaRPr lang="en-GB" sz="24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8184" y="5545122"/>
            <a:ext cx="2377440" cy="2844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68080" y="5829618"/>
            <a:ext cx="2697649" cy="43489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41233" y="2233261"/>
            <a:ext cx="4302814" cy="3531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Attributing inventory to the Negotiation type license 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4044" y="4140177"/>
            <a:ext cx="1254035" cy="1547193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49" y="817460"/>
            <a:ext cx="8717936" cy="567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All </a:t>
            </a:r>
            <a:r>
              <a:rPr lang="en-US" sz="2400" dirty="0">
                <a:solidFill>
                  <a:schemeClr val="tx1"/>
                </a:solidFill>
              </a:rPr>
              <a:t>four resources </a:t>
            </a:r>
            <a:r>
              <a:rPr lang="en-US" sz="2400" dirty="0" smtClean="0">
                <a:solidFill>
                  <a:schemeClr val="tx1"/>
                </a:solidFill>
              </a:rPr>
              <a:t>appear in the </a:t>
            </a:r>
            <a:r>
              <a:rPr lang="en-US" sz="2400" dirty="0">
                <a:solidFill>
                  <a:schemeClr val="tx1"/>
                </a:solidFill>
              </a:rPr>
              <a:t>“Inventory” tab of the license. </a:t>
            </a:r>
          </a:p>
          <a:p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Attributing inventory to the Negotiation type license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3" y="1761112"/>
            <a:ext cx="8961120" cy="42115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828800" y="2312126"/>
            <a:ext cx="705394" cy="41801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0" y="5914"/>
            <a:ext cx="2543530" cy="12193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60047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92072" y="2324844"/>
            <a:ext cx="7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Adding the Negotiation type license in Network Zone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2072" y="3363828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Attributing inventory to the Negotiation type license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70973" y="4283981"/>
            <a:ext cx="5330273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392072" y="1224229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2072" y="5521882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the order in the member institution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0779" y="4407183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License members and negotiation details</a:t>
            </a:r>
          </a:p>
        </p:txBody>
      </p:sp>
    </p:spTree>
    <p:extLst>
      <p:ext uri="{BB962C8B-B14F-4D97-AF65-F5344CB8AC3E}">
        <p14:creationId xmlns:p14="http://schemas.microsoft.com/office/powerpoint/2010/main" val="6111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49" y="817459"/>
            <a:ext cx="8717936" cy="51783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But … not every member of the license might have access via the license to all four resources.</a:t>
            </a:r>
          </a:p>
          <a:p>
            <a:r>
              <a:rPr lang="en-US" sz="2400" b="0" dirty="0" smtClean="0">
                <a:solidFill>
                  <a:schemeClr val="tx1"/>
                </a:solidFill>
              </a:rPr>
              <a:t>Further, even if multiple members do have access to the same resource it might be under differing terms.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actual license will be as follows</a:t>
            </a:r>
          </a:p>
          <a:p>
            <a:r>
              <a:rPr lang="en-US" sz="2400" dirty="0">
                <a:solidFill>
                  <a:schemeClr val="tx1"/>
                </a:solidFill>
              </a:rPr>
              <a:t>Open University pays 100.00 USD for a period of 01/01/2018 to 12/31/2018 for all four resources (both collections and both portfolios)</a:t>
            </a:r>
          </a:p>
          <a:p>
            <a:r>
              <a:rPr lang="en-US" sz="2400" dirty="0">
                <a:solidFill>
                  <a:schemeClr val="tx1"/>
                </a:solidFill>
              </a:rPr>
              <a:t>Alma University pays 75.00 USD for a period of 01/01/2018 to 12/31/2018 for both collections (Alma University cannot purchase the two portfolios using this </a:t>
            </a:r>
            <a:r>
              <a:rPr lang="en-US" sz="2400" dirty="0" smtClean="0">
                <a:solidFill>
                  <a:schemeClr val="tx1"/>
                </a:solidFill>
              </a:rPr>
              <a:t>license because they are not in the negotiation details for this member institution)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 smtClean="0"/>
              <a:t>License members and negotiation details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29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" y="2443766"/>
            <a:ext cx="8961120" cy="2737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59"/>
            <a:ext cx="8717936" cy="13057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It is therefore possible to edit each member and then attribute only the relevant resources (inventory).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First we will add member “Open University”.</a:t>
            </a:r>
          </a:p>
          <a:p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52623" y="4185346"/>
            <a:ext cx="951743" cy="3213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19759" y="3514768"/>
            <a:ext cx="1113745" cy="3072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License members and negotiation details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15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3" y="2109747"/>
            <a:ext cx="8961120" cy="22551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59"/>
            <a:ext cx="8717936" cy="13057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Here we have added Open University and stated that it will cost 100 USD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51279" y="3420767"/>
            <a:ext cx="1484207" cy="2995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License members and negotiation details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92331" y="3420767"/>
            <a:ext cx="1685109" cy="2995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0" y="5914"/>
            <a:ext cx="2543530" cy="12193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60047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92072" y="2324844"/>
            <a:ext cx="7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Adding the Negotiation type license in Network Zone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2072" y="3363828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Attributing inventory to the Negotiation type license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70973" y="1083575"/>
            <a:ext cx="6517727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392072" y="1224229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2072" y="5521882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the order in the member institution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0779" y="4407183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License members and negotiation details</a:t>
            </a:r>
          </a:p>
        </p:txBody>
      </p:sp>
    </p:spTree>
    <p:extLst>
      <p:ext uri="{BB962C8B-B14F-4D97-AF65-F5344CB8AC3E}">
        <p14:creationId xmlns:p14="http://schemas.microsoft.com/office/powerpoint/2010/main" val="16099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6" y="2289086"/>
            <a:ext cx="8290500" cy="3045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59"/>
            <a:ext cx="8717936" cy="13057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Now for this specific member the staff user can choose which content is relevant.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 will select all four resources.</a:t>
            </a:r>
            <a:endParaRPr lang="en-US" sz="2400" b="0" dirty="0" smtClean="0">
              <a:solidFill>
                <a:schemeClr val="tx1"/>
              </a:solidFill>
            </a:endParaRPr>
          </a:p>
          <a:p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41417" y="2965269"/>
            <a:ext cx="2616747" cy="18409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40525" y="4978698"/>
            <a:ext cx="702479" cy="35556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License members and negotiation details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7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9" y="2571907"/>
            <a:ext cx="8717936" cy="3242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59"/>
            <a:ext cx="8717936" cy="14888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Here we have added Alma University and stated that it will cost 75 USD.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For inventory we have chosen the two collections but not the portfolios</a:t>
            </a:r>
          </a:p>
          <a:p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77061" y="5106474"/>
            <a:ext cx="2062082" cy="3561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77406" y="3906657"/>
            <a:ext cx="1484207" cy="2995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License members and negotiation details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77062" y="3867468"/>
            <a:ext cx="1696324" cy="3257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" y="1877282"/>
            <a:ext cx="8961120" cy="4266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60"/>
            <a:ext cx="8717936" cy="772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Here is the summary.  </a:t>
            </a:r>
            <a:r>
              <a:rPr lang="en-US" sz="2400" dirty="0" smtClean="0">
                <a:solidFill>
                  <a:schemeClr val="tx1"/>
                </a:solidFill>
              </a:rPr>
              <a:t>We can see the price details and inventory of the license for each member.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48564" y="2890552"/>
            <a:ext cx="1207208" cy="35556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License members and negotiation details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749040" y="3461657"/>
            <a:ext cx="19724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four resources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83281" y="5968518"/>
            <a:ext cx="22337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two collections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76949" y="4362994"/>
            <a:ext cx="548640" cy="444137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56117" y="5644712"/>
            <a:ext cx="669472" cy="36550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</p:cNvCxnSpPr>
          <p:nvPr/>
        </p:nvCxnSpPr>
        <p:spPr>
          <a:xfrm>
            <a:off x="4735286" y="3830989"/>
            <a:ext cx="241663" cy="532005"/>
          </a:xfrm>
          <a:prstGeom prst="line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42213" y="5681262"/>
            <a:ext cx="213904" cy="286175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0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0" y="5914"/>
            <a:ext cx="2543530" cy="12193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60047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92072" y="2324844"/>
            <a:ext cx="7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Adding the Negotiation type license in Network Zone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2072" y="3363828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Attributing inventory to the Negotiation type license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70973" y="5368203"/>
            <a:ext cx="5787473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392072" y="1224229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2072" y="5521882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the order in the member institution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0779" y="4407183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License members and negotiation details</a:t>
            </a:r>
          </a:p>
        </p:txBody>
      </p:sp>
    </p:spTree>
    <p:extLst>
      <p:ext uri="{BB962C8B-B14F-4D97-AF65-F5344CB8AC3E}">
        <p14:creationId xmlns:p14="http://schemas.microsoft.com/office/powerpoint/2010/main" val="19550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9" y="2560815"/>
            <a:ext cx="8961120" cy="2620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60"/>
            <a:ext cx="8717936" cy="14424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If a staff member of Alma University searches the network for “Hong Kong Journals Online” then he can order it.  This is a resource which </a:t>
            </a:r>
            <a:r>
              <a:rPr lang="en-US" sz="2400" dirty="0" smtClean="0">
                <a:solidFill>
                  <a:schemeClr val="tx1"/>
                </a:solidFill>
              </a:rPr>
              <a:t>was</a:t>
            </a:r>
            <a:r>
              <a:rPr lang="en-US" sz="2400" b="0" dirty="0" smtClean="0">
                <a:solidFill>
                  <a:schemeClr val="tx1"/>
                </a:solidFill>
              </a:rPr>
              <a:t> included in the negotiation details for Alma University.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39604" y="2694611"/>
            <a:ext cx="972076" cy="35556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 smtClean="0"/>
              <a:t>Creating the order in the member institution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7688599" y="3870949"/>
            <a:ext cx="671630" cy="2569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" y="1850985"/>
            <a:ext cx="8961120" cy="4476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0653" y="719508"/>
            <a:ext cx="8717936" cy="1079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When the order is created the license and the price is automatically filled in from the negotiation details of the license in the network zone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3031" y="3021182"/>
            <a:ext cx="2252237" cy="3620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 smtClean="0"/>
              <a:t>Creating the order in the member institution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739157" y="5934880"/>
            <a:ext cx="1272524" cy="32222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52" y="2386543"/>
            <a:ext cx="8605933" cy="27863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60"/>
            <a:ext cx="8717936" cy="1403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If a staff member of Open University searches the network </a:t>
            </a:r>
            <a:r>
              <a:rPr lang="en-US" sz="2400" dirty="0">
                <a:solidFill>
                  <a:schemeClr val="tx1"/>
                </a:solidFill>
              </a:rPr>
              <a:t>for “Girl from Hong Kong: a novel” </a:t>
            </a:r>
            <a:r>
              <a:rPr lang="en-US" sz="2400" b="0" dirty="0" smtClean="0">
                <a:solidFill>
                  <a:schemeClr val="tx1"/>
                </a:solidFill>
              </a:rPr>
              <a:t>then he can order it.  This is a resource which was included in the negotiation details for Open University.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44107" y="3230560"/>
            <a:ext cx="972076" cy="35556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 smtClean="0"/>
              <a:t>Creating the order in the member institution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8411973" y="4074550"/>
            <a:ext cx="418012" cy="2753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3" y="1890175"/>
            <a:ext cx="8961120" cy="45429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0653" y="745634"/>
            <a:ext cx="8717936" cy="1079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When the order is created the license and the price is automatically filled in from the negotiation details of the license in the network zone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3031" y="2929741"/>
            <a:ext cx="2252237" cy="3620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 smtClean="0"/>
              <a:t>Creating the order in the member institution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713031" y="5804250"/>
            <a:ext cx="1272524" cy="32222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49" y="817459"/>
            <a:ext cx="8717936" cy="5504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This feature deals with Acquisition Networks </a:t>
            </a:r>
            <a:r>
              <a:rPr lang="en-US" b="0" dirty="0">
                <a:solidFill>
                  <a:schemeClr val="tx1"/>
                </a:solidFill>
              </a:rPr>
              <a:t>that manage licenses of type Negotiation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With this feature it is possible to have a situation in which the </a:t>
            </a:r>
            <a:r>
              <a:rPr lang="en-US" b="0" dirty="0">
                <a:solidFill>
                  <a:schemeClr val="tx1"/>
                </a:solidFill>
              </a:rPr>
              <a:t>content negotiated for </a:t>
            </a:r>
            <a:r>
              <a:rPr lang="en-US" b="0" dirty="0" smtClean="0">
                <a:solidFill>
                  <a:schemeClr val="tx1"/>
                </a:solidFill>
              </a:rPr>
              <a:t>each member per license</a:t>
            </a:r>
          </a:p>
          <a:p>
            <a:pPr lvl="1"/>
            <a:r>
              <a:rPr lang="en-US" sz="2800" dirty="0" smtClean="0"/>
              <a:t>Is the same</a:t>
            </a:r>
          </a:p>
          <a:p>
            <a:pPr lvl="1"/>
            <a:r>
              <a:rPr lang="en-US" sz="2800" b="0" dirty="0" smtClean="0"/>
              <a:t>Is not the same  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In other words: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="0" dirty="0" smtClean="0">
                <a:solidFill>
                  <a:schemeClr val="tx1"/>
                </a:solidFill>
              </a:rPr>
              <a:t>ach member may have different content for the same license.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Even when the content is the same for different members, it may have a different price, start date and end date.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83" y="6593196"/>
            <a:ext cx="1013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dirty="0" smtClean="0"/>
              <a:t>URM-60366</a:t>
            </a:r>
            <a:endParaRPr lang="en-US" sz="8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03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49" y="817459"/>
            <a:ext cx="8717936" cy="533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In other words: it is possible to </a:t>
            </a:r>
            <a:r>
              <a:rPr lang="en-US" b="0" dirty="0">
                <a:solidFill>
                  <a:schemeClr val="tx1"/>
                </a:solidFill>
              </a:rPr>
              <a:t>manage a </a:t>
            </a:r>
            <a:r>
              <a:rPr lang="en-US" b="0" dirty="0" smtClean="0">
                <a:solidFill>
                  <a:schemeClr val="tx1"/>
                </a:solidFill>
              </a:rPr>
              <a:t>“complex deal” </a:t>
            </a:r>
            <a:r>
              <a:rPr lang="en-US" b="0" dirty="0">
                <a:solidFill>
                  <a:schemeClr val="tx1"/>
                </a:solidFill>
              </a:rPr>
              <a:t>in which the content </a:t>
            </a:r>
            <a:r>
              <a:rPr lang="en-US" b="0" dirty="0" smtClean="0">
                <a:solidFill>
                  <a:schemeClr val="tx1"/>
                </a:solidFill>
              </a:rPr>
              <a:t>of the license is </a:t>
            </a:r>
            <a:r>
              <a:rPr lang="en-US" b="0" dirty="0">
                <a:solidFill>
                  <a:schemeClr val="tx1"/>
                </a:solidFill>
              </a:rPr>
              <a:t>different for each member</a:t>
            </a:r>
          </a:p>
          <a:p>
            <a:r>
              <a:rPr lang="en-US" b="0" dirty="0">
                <a:solidFill>
                  <a:schemeClr val="tx1"/>
                </a:solidFill>
              </a:rPr>
              <a:t>The central / head office negotiates a deal with a vendor </a:t>
            </a:r>
            <a:r>
              <a:rPr lang="en-US" b="0" dirty="0" smtClean="0">
                <a:solidFill>
                  <a:schemeClr val="tx1"/>
                </a:solidFill>
              </a:rPr>
              <a:t>and can then use a license of type ‘negotiation’ </a:t>
            </a:r>
            <a:r>
              <a:rPr lang="en-US" b="0" dirty="0">
                <a:solidFill>
                  <a:schemeClr val="tx1"/>
                </a:solidFill>
              </a:rPr>
              <a:t>to indicate for each member the relevant content that was negotiated for each member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this way the central / head office does not have to maintain a separate license for each institution.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83" y="6593196"/>
            <a:ext cx="1013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dirty="0" smtClean="0"/>
              <a:t>URM-60366</a:t>
            </a:r>
            <a:endParaRPr lang="en-US" sz="8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23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0" y="5914"/>
            <a:ext cx="2543530" cy="12193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60047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92072" y="2324844"/>
            <a:ext cx="7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Adding the Negotiation type license in Network Zone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2072" y="3363828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Attributing inventory to the Negotiation type license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70973" y="2167794"/>
            <a:ext cx="6793313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392072" y="1224229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2072" y="5521882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the order in the member institution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0779" y="4407183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License members and negotiation details</a:t>
            </a:r>
          </a:p>
        </p:txBody>
      </p:sp>
    </p:spTree>
    <p:extLst>
      <p:ext uri="{BB962C8B-B14F-4D97-AF65-F5344CB8AC3E}">
        <p14:creationId xmlns:p14="http://schemas.microsoft.com/office/powerpoint/2010/main" val="3375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the Negotiation </a:t>
            </a:r>
            <a:r>
              <a:rPr lang="en-US" dirty="0"/>
              <a:t>type license </a:t>
            </a:r>
            <a:r>
              <a:rPr lang="en-US" dirty="0" smtClean="0"/>
              <a:t>in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Zone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" y="769168"/>
            <a:ext cx="8804366" cy="3868145"/>
          </a:xfrm>
        </p:spPr>
        <p:txBody>
          <a:bodyPr>
            <a:noAutofit/>
          </a:bodyPr>
          <a:lstStyle/>
          <a:p>
            <a:r>
              <a:rPr lang="en-US" dirty="0" smtClean="0"/>
              <a:t>From within the network zone add a license using menu  </a:t>
            </a:r>
            <a:r>
              <a:rPr lang="en-US" dirty="0"/>
              <a:t>‘Acquisitions &gt; Acquisitions </a:t>
            </a:r>
            <a:r>
              <a:rPr lang="en-US" dirty="0" smtClean="0"/>
              <a:t>Infrastructure &gt; Licenses &gt; Add’</a:t>
            </a:r>
          </a:p>
          <a:p>
            <a:r>
              <a:rPr lang="en-US" dirty="0" smtClean="0"/>
              <a:t>Choose type “Negotiation”</a:t>
            </a:r>
          </a:p>
          <a:p>
            <a:r>
              <a:rPr lang="en-US" dirty="0" smtClean="0"/>
              <a:t>On the next screen we will see license “Kowloon Resources Ltd.” with code “KRL”</a:t>
            </a:r>
          </a:p>
          <a:p>
            <a:r>
              <a:rPr lang="en-US" dirty="0" smtClean="0"/>
              <a:t>It is type “Negotiation” because when adding it we chose “Negotiation”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03" y="4754879"/>
            <a:ext cx="3254141" cy="12546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53543" y="5577840"/>
            <a:ext cx="1018903" cy="40494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8" y="1286088"/>
            <a:ext cx="8961120" cy="42041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Negotiation type license in </a:t>
            </a:r>
            <a:r>
              <a:rPr lang="en-US" dirty="0" smtClean="0"/>
              <a:t>Network </a:t>
            </a:r>
            <a:r>
              <a:rPr lang="en-US" dirty="0"/>
              <a:t>Zone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91349" y="2050869"/>
            <a:ext cx="1502228" cy="274320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Negotiation type license in </a:t>
            </a:r>
            <a:r>
              <a:rPr lang="en-US" dirty="0" smtClean="0"/>
              <a:t>Network </a:t>
            </a:r>
            <a:r>
              <a:rPr lang="en-US" dirty="0"/>
              <a:t>Zone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400772" cy="5635132"/>
          </a:xfrm>
        </p:spPr>
        <p:txBody>
          <a:bodyPr>
            <a:noAutofit/>
          </a:bodyPr>
          <a:lstStyle/>
          <a:p>
            <a:r>
              <a:rPr lang="en-US" dirty="0" smtClean="0"/>
              <a:t>Note on the previous slide that the checkbox “Shared </a:t>
            </a:r>
            <a:r>
              <a:rPr lang="en-US" dirty="0"/>
              <a:t>L</a:t>
            </a:r>
            <a:r>
              <a:rPr lang="en-US" dirty="0" smtClean="0"/>
              <a:t>icense” is not checked.</a:t>
            </a:r>
          </a:p>
          <a:p>
            <a:r>
              <a:rPr lang="en-US" dirty="0" smtClean="0"/>
              <a:t>In this scenario we want to have a license which is not shared with the members and is entirely managed in the network. Therefore we did not check “Shared License”</a:t>
            </a:r>
          </a:p>
          <a:p>
            <a:r>
              <a:rPr lang="en-US" dirty="0" smtClean="0"/>
              <a:t>Selecting “Shared License” would </a:t>
            </a:r>
            <a:r>
              <a:rPr lang="en-US" dirty="0"/>
              <a:t>push the license to all member institutions, enabling each one to purchase resources and attach them to their local copy of the license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Shared License would be pushed to the members the next </a:t>
            </a:r>
            <a:r>
              <a:rPr lang="en-US" dirty="0"/>
              <a:t>time that the </a:t>
            </a:r>
            <a:r>
              <a:rPr lang="en-US" dirty="0" smtClean="0"/>
              <a:t>“Distribute </a:t>
            </a:r>
            <a:r>
              <a:rPr lang="en-US" dirty="0"/>
              <a:t>Network Acquisition Changes to </a:t>
            </a:r>
            <a:r>
              <a:rPr lang="en-US" dirty="0" smtClean="0"/>
              <a:t>Members” </a:t>
            </a:r>
            <a:r>
              <a:rPr lang="en-US" dirty="0"/>
              <a:t>job runs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0" y="5914"/>
            <a:ext cx="2543530" cy="12193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60047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92072" y="2324844"/>
            <a:ext cx="7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Adding the Negotiation type license in Network Zone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2072" y="3363828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Attributing inventory to the Negotiation type license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70973" y="3212823"/>
            <a:ext cx="6793313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392072" y="1224229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2072" y="5521882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the order in the member institution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0779" y="4407183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License members and negotiation details</a:t>
            </a:r>
          </a:p>
        </p:txBody>
      </p:sp>
    </p:spTree>
    <p:extLst>
      <p:ext uri="{BB962C8B-B14F-4D97-AF65-F5344CB8AC3E}">
        <p14:creationId xmlns:p14="http://schemas.microsoft.com/office/powerpoint/2010/main" val="40849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EE3A4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EE3A43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11370</TotalTime>
  <Words>1227</Words>
  <Application>Microsoft Office PowerPoint</Application>
  <PresentationFormat>On-screen Show (4:3)</PresentationFormat>
  <Paragraphs>135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PGothic</vt:lpstr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Negotiation type license in network zone  and POLs in member institutions</vt:lpstr>
      <vt:lpstr>PowerPoint Presentation</vt:lpstr>
      <vt:lpstr>Introduction</vt:lpstr>
      <vt:lpstr>Introduction</vt:lpstr>
      <vt:lpstr>PowerPoint Presentation</vt:lpstr>
      <vt:lpstr>Adding the Negotiation type license in Network Zone</vt:lpstr>
      <vt:lpstr>Adding the Negotiation type license in Network Zone</vt:lpstr>
      <vt:lpstr>Adding the Negotiation type license in Network Zone</vt:lpstr>
      <vt:lpstr>PowerPoint Presentation</vt:lpstr>
      <vt:lpstr>Attributing inventory to the Negotiation type license </vt:lpstr>
      <vt:lpstr>Attributing inventory to the Negotiation type license </vt:lpstr>
      <vt:lpstr>Attributing inventory to the Negotiation type license </vt:lpstr>
      <vt:lpstr>Attributing inventory to the Negotiation type license </vt:lpstr>
      <vt:lpstr>Attributing inventory to the Negotiation type license </vt:lpstr>
      <vt:lpstr>Attributing inventory to the Negotiation type license </vt:lpstr>
      <vt:lpstr>PowerPoint Presentation</vt:lpstr>
      <vt:lpstr>License members and negotiation details</vt:lpstr>
      <vt:lpstr>License members and negotiation details</vt:lpstr>
      <vt:lpstr>License members and negotiation details</vt:lpstr>
      <vt:lpstr>License members and negotiation details</vt:lpstr>
      <vt:lpstr>License members and negotiation details</vt:lpstr>
      <vt:lpstr>License members and negotiation details</vt:lpstr>
      <vt:lpstr>PowerPoint Presentation</vt:lpstr>
      <vt:lpstr>Creating the order in the member institution</vt:lpstr>
      <vt:lpstr>Creating the order in the member institution</vt:lpstr>
      <vt:lpstr>Creating the order in the member institution</vt:lpstr>
      <vt:lpstr>Creating the order in the member institution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793</cp:revision>
  <dcterms:created xsi:type="dcterms:W3CDTF">2015-04-14T20:14:13Z</dcterms:created>
  <dcterms:modified xsi:type="dcterms:W3CDTF">2018-07-02T06:43:05Z</dcterms:modified>
</cp:coreProperties>
</file>